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79" r:id="rId8"/>
    <p:sldId id="277" r:id="rId9"/>
    <p:sldId id="262" r:id="rId10"/>
    <p:sldId id="263" r:id="rId11"/>
    <p:sldId id="264" r:id="rId12"/>
    <p:sldId id="280" r:id="rId13"/>
    <p:sldId id="265" r:id="rId14"/>
    <p:sldId id="274" r:id="rId15"/>
    <p:sldId id="275" r:id="rId16"/>
    <p:sldId id="266" r:id="rId17"/>
    <p:sldId id="268" r:id="rId18"/>
    <p:sldId id="267" r:id="rId19"/>
    <p:sldId id="276" r:id="rId20"/>
    <p:sldId id="272" r:id="rId21"/>
    <p:sldId id="269" r:id="rId22"/>
    <p:sldId id="271" r:id="rId23"/>
    <p:sldId id="273" r:id="rId24"/>
    <p:sldId id="270" r:id="rId25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Sección predeterminada" id="{DE1CAC1E-EBE7-4C54-BE31-83C9C6777AC7}">
          <p14:sldIdLst>
            <p14:sldId id="256"/>
            <p14:sldId id="257"/>
            <p14:sldId id="260"/>
            <p14:sldId id="258"/>
            <p14:sldId id="259"/>
            <p14:sldId id="261"/>
            <p14:sldId id="279"/>
            <p14:sldId id="277"/>
            <p14:sldId id="262"/>
            <p14:sldId id="263"/>
            <p14:sldId id="264"/>
            <p14:sldId id="280"/>
            <p14:sldId id="265"/>
            <p14:sldId id="274"/>
            <p14:sldId id="275"/>
            <p14:sldId id="266"/>
            <p14:sldId id="268"/>
            <p14:sldId id="267"/>
            <p14:sldId id="276"/>
            <p14:sldId id="272"/>
            <p14:sldId id="269"/>
            <p14:sldId id="271"/>
            <p14:sldId id="273"/>
            <p14:sldId id="270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18A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4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-102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12/2/2016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12/2/2016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5.jpeg"/><Relationship Id="rId7" Type="http://schemas.openxmlformats.org/officeDocument/2006/relationships/image" Target="../media/image2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17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8.jpeg"/><Relationship Id="rId7" Type="http://schemas.openxmlformats.org/officeDocument/2006/relationships/image" Target="../media/image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6.jpeg"/><Relationship Id="rId7" Type="http://schemas.openxmlformats.org/officeDocument/2006/relationships/image" Target="../media/image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.emf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33.jpeg"/><Relationship Id="rId7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35.jpeg"/><Relationship Id="rId7" Type="http://schemas.openxmlformats.org/officeDocument/2006/relationships/image" Target="../media/image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37.jpeg"/><Relationship Id="rId7" Type="http://schemas.openxmlformats.org/officeDocument/2006/relationships/image" Target="../media/image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9.jpeg"/><Relationship Id="rId7" Type="http://schemas.openxmlformats.org/officeDocument/2006/relationships/image" Target="../media/image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5.emf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.emf"/><Relationship Id="rId7" Type="http://schemas.openxmlformats.org/officeDocument/2006/relationships/image" Target="../media/image1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42.jpeg"/><Relationship Id="rId7" Type="http://schemas.openxmlformats.org/officeDocument/2006/relationships/image" Target="../media/image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29.jpeg"/><Relationship Id="rId7" Type="http://schemas.openxmlformats.org/officeDocument/2006/relationships/image" Target="../media/image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7.jpeg"/><Relationship Id="rId7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9.jpeg"/><Relationship Id="rId7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0.jpeg"/><Relationship Id="rId9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emf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emf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07067" y="2021756"/>
            <a:ext cx="7766936" cy="1646302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/>
            <a:r>
              <a:rPr lang="es-MX" dirty="0">
                <a:solidFill>
                  <a:schemeClr val="accent2"/>
                </a:solidFill>
              </a:rPr>
              <a:t>RED DE MERCADOS POR LA SALUD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43196" y="5709497"/>
            <a:ext cx="5093457" cy="627492"/>
          </a:xfrm>
        </p:spPr>
        <p:txBody>
          <a:bodyPr>
            <a:noAutofit/>
          </a:bodyPr>
          <a:lstStyle/>
          <a:p>
            <a:pPr algn="ctr"/>
            <a:r>
              <a:rPr lang="es-MX" sz="2000" dirty="0"/>
              <a:t>DELEGACIÓN: CUAJIMALPA DE MORELOS </a:t>
            </a:r>
          </a:p>
          <a:p>
            <a:pPr algn="ctr"/>
            <a:r>
              <a:rPr lang="es-MX" sz="2000" dirty="0"/>
              <a:t>JURISDICCIÓN SANITARIA CUAJIMALPA</a:t>
            </a:r>
          </a:p>
        </p:txBody>
      </p:sp>
      <p:pic>
        <p:nvPicPr>
          <p:cNvPr id="4" name="Imagen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8936" y="1174288"/>
            <a:ext cx="1419225" cy="48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2719" y="1174288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875" y="1174287"/>
            <a:ext cx="1016000" cy="4857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7786" y="1174288"/>
            <a:ext cx="1275908" cy="485775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7342" y="1190859"/>
            <a:ext cx="6381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9671" y="3736283"/>
            <a:ext cx="5262047" cy="177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3193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/>
            </a:r>
            <a:br>
              <a:rPr lang="es-MX" dirty="0"/>
            </a:br>
            <a:r>
              <a:rPr lang="es-MX" dirty="0"/>
              <a:t>CRITERIOS DE CERTIFICACIÓN DE MERCADO FAVORABLE A LA SALUD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  <a:p>
            <a:endParaRPr lang="es-MX" dirty="0"/>
          </a:p>
        </p:txBody>
      </p:sp>
      <p:pic>
        <p:nvPicPr>
          <p:cNvPr id="4" name="Imagen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6917" y="691117"/>
            <a:ext cx="1419225" cy="37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7098" y="578256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242" y="609600"/>
            <a:ext cx="1016000" cy="4857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668" y="609600"/>
            <a:ext cx="1335026" cy="485775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27059657"/>
              </p:ext>
            </p:extLst>
          </p:nvPr>
        </p:nvGraphicFramePr>
        <p:xfrm>
          <a:off x="1097281" y="2248347"/>
          <a:ext cx="5856414" cy="3616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6414">
                  <a:extLst>
                    <a:ext uri="{9D8B030D-6E8A-4147-A177-3AD203B41FA5}">
                      <a16:colId xmlns:a16="http://schemas.microsoft.com/office/drawing/2014/main" xmlns="" val="109471753"/>
                    </a:ext>
                  </a:extLst>
                </a:gridCol>
              </a:tblGrid>
              <a:tr h="59525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MX" b="0" dirty="0">
                          <a:solidFill>
                            <a:schemeClr val="tx1"/>
                          </a:solidFill>
                        </a:rPr>
                        <a:t> INFORMACIÓN DE SALUD VISIBLE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2497669"/>
                  </a:ext>
                </a:extLst>
              </a:tr>
              <a:tr h="59525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MX" dirty="0"/>
                        <a:t> CAPACITACIÓN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35508478"/>
                  </a:ext>
                </a:extLst>
              </a:tr>
              <a:tr h="59525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MX" dirty="0"/>
                        <a:t> CONSERVACIÓN Y PROTECCIÓN DE ALIMENTOS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1919514"/>
                  </a:ext>
                </a:extLst>
              </a:tr>
              <a:tr h="59525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MX" dirty="0"/>
                        <a:t> VENTA DE </a:t>
                      </a:r>
                      <a:r>
                        <a:rPr lang="es-MX" dirty="0" smtClean="0"/>
                        <a:t>ALIMENTOS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3209111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MX" dirty="0"/>
                        <a:t> PLAN DE PROTECCIÓN CIVIL Y NÚMEROS DE EMERGENCIA VISIBLES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9432426"/>
                  </a:ext>
                </a:extLst>
              </a:tr>
              <a:tr h="59525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MX" dirty="0"/>
                        <a:t> SEÑALIZACIÓN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69032119"/>
                  </a:ext>
                </a:extLst>
              </a:tr>
            </a:tbl>
          </a:graphicData>
        </a:graphic>
      </p:graphicFrame>
      <p:pic>
        <p:nvPicPr>
          <p:cNvPr id="9" name="Imagen 8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03941" y="676274"/>
            <a:ext cx="638175" cy="35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694" y="1930400"/>
            <a:ext cx="4580000" cy="455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5581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/>
            </a:r>
            <a:br>
              <a:rPr lang="es-MX" dirty="0"/>
            </a:br>
            <a:r>
              <a:rPr lang="es-MX" dirty="0"/>
              <a:t/>
            </a:r>
            <a:br>
              <a:rPr lang="es-MX" dirty="0"/>
            </a:br>
            <a:r>
              <a:rPr lang="es-MX" dirty="0"/>
              <a:t>RESULTADOS OBTENIDOS</a:t>
            </a:r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07224063"/>
              </p:ext>
            </p:extLst>
          </p:nvPr>
        </p:nvGraphicFramePr>
        <p:xfrm>
          <a:off x="871369" y="2312895"/>
          <a:ext cx="8402804" cy="3813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8532">
                  <a:extLst>
                    <a:ext uri="{9D8B030D-6E8A-4147-A177-3AD203B41FA5}">
                      <a16:colId xmlns:a16="http://schemas.microsoft.com/office/drawing/2014/main" xmlns="" val="2914705611"/>
                    </a:ext>
                  </a:extLst>
                </a:gridCol>
                <a:gridCol w="1324272">
                  <a:extLst>
                    <a:ext uri="{9D8B030D-6E8A-4147-A177-3AD203B41FA5}">
                      <a16:colId xmlns:a16="http://schemas.microsoft.com/office/drawing/2014/main" xmlns="" val="3896986318"/>
                    </a:ext>
                  </a:extLst>
                </a:gridCol>
              </a:tblGrid>
              <a:tr h="482076">
                <a:tc>
                  <a:txBody>
                    <a:bodyPr/>
                    <a:lstStyle/>
                    <a:p>
                      <a:r>
                        <a:rPr lang="es-MX" b="0" dirty="0">
                          <a:solidFill>
                            <a:schemeClr val="tx1"/>
                          </a:solidFill>
                        </a:rPr>
                        <a:t>CURSOS</a:t>
                      </a:r>
                      <a:r>
                        <a:rPr lang="es-MX" b="0" baseline="0" dirty="0">
                          <a:solidFill>
                            <a:schemeClr val="tx1"/>
                          </a:solidFill>
                        </a:rPr>
                        <a:t> DE CAPACITACIÓN</a:t>
                      </a:r>
                      <a:endParaRPr lang="es-MX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724655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s-MX" dirty="0"/>
                        <a:t>LOCATARIOS CAPACITADOS</a:t>
                      </a:r>
                    </a:p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7079792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s-MX" dirty="0"/>
                        <a:t>ESTUDIOS DE LABORATORIO</a:t>
                      </a:r>
                    </a:p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44%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367333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s-MX" dirty="0"/>
                        <a:t>JORNADAS DE SALUD</a:t>
                      </a:r>
                    </a:p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1461792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s-MX" dirty="0"/>
                        <a:t>JORNADAS DE LIMPIEZA</a:t>
                      </a:r>
                    </a:p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26226209"/>
                  </a:ext>
                </a:extLst>
              </a:tr>
              <a:tr h="771029">
                <a:tc>
                  <a:txBody>
                    <a:bodyPr/>
                    <a:lstStyle/>
                    <a:p>
                      <a:r>
                        <a:rPr lang="es-MX" dirty="0"/>
                        <a:t>VERIFICACIÓN SANITARIA (AGENCIA DE PROTECCIÓN SANITARIA)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019212"/>
                  </a:ext>
                </a:extLst>
              </a:tr>
            </a:tbl>
          </a:graphicData>
        </a:graphic>
      </p:graphicFrame>
      <p:pic>
        <p:nvPicPr>
          <p:cNvPr id="4" name="Imagen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7148" y="604282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2731" y="712382"/>
            <a:ext cx="1419225" cy="38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242" y="609600"/>
            <a:ext cx="1016000" cy="4857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668" y="609600"/>
            <a:ext cx="1335026" cy="485775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23854" y="712382"/>
            <a:ext cx="638175" cy="35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21596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:\FOTOS MAGI\20150806_175532.jpg"/>
          <p:cNvPicPr>
            <a:picLocks noChangeAspect="1" noChangeArrowheads="1"/>
          </p:cNvPicPr>
          <p:nvPr/>
        </p:nvPicPr>
        <p:blipFill rotWithShape="1">
          <a:blip r:embed="rId2" cstate="print"/>
          <a:srcRect r="9829"/>
          <a:stretch/>
        </p:blipFill>
        <p:spPr bwMode="auto">
          <a:xfrm>
            <a:off x="3476848" y="3200401"/>
            <a:ext cx="2796359" cy="3466214"/>
          </a:xfrm>
          <a:prstGeom prst="rect">
            <a:avLst/>
          </a:prstGeom>
          <a:noFill/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950" y="552892"/>
            <a:ext cx="2828259" cy="256962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45" y="3732028"/>
            <a:ext cx="2663454" cy="293458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210" y="552892"/>
            <a:ext cx="1722474" cy="256962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209" y="3122515"/>
            <a:ext cx="3051545" cy="127936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995684" y="552892"/>
            <a:ext cx="1329070" cy="25696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3207" y="4401878"/>
            <a:ext cx="3051548" cy="226473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2596" y="552892"/>
            <a:ext cx="1624120" cy="3179136"/>
          </a:xfrm>
          <a:prstGeom prst="rect">
            <a:avLst/>
          </a:prstGeom>
        </p:spPr>
      </p:pic>
      <p:pic>
        <p:nvPicPr>
          <p:cNvPr id="13" name="Marcador de contenido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445" y="552893"/>
            <a:ext cx="1140342" cy="317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7601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/>
            </a:r>
            <a:br>
              <a:rPr lang="es-MX" dirty="0"/>
            </a:br>
            <a:r>
              <a:rPr lang="es-MX" dirty="0"/>
              <a:t>INFRAESTRUCTURA Y SANEAMIENTO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2715" y="1839432"/>
            <a:ext cx="8596668" cy="4025901"/>
          </a:xfrm>
        </p:spPr>
        <p:txBody>
          <a:bodyPr/>
          <a:lstStyle/>
          <a:p>
            <a:pPr marL="0" indent="0" algn="ctr">
              <a:buNone/>
            </a:pPr>
            <a:r>
              <a:rPr lang="es-MX" dirty="0"/>
              <a:t>ANTES                                          DESPUÉS</a:t>
            </a:r>
          </a:p>
          <a:p>
            <a:pPr marL="0" indent="0" algn="ctr">
              <a:buNone/>
            </a:pPr>
            <a:r>
              <a:rPr lang="es-MX" dirty="0"/>
              <a:t>ANTES                                                             DESPUÉS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93132" y="2127640"/>
            <a:ext cx="3806459" cy="401910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68873" y="2249913"/>
            <a:ext cx="3806462" cy="3774558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6808" y="675389"/>
            <a:ext cx="1419225" cy="41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25883" y="608713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2242" y="609600"/>
            <a:ext cx="1016000" cy="4857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8668" y="609600"/>
            <a:ext cx="1335026" cy="485775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04767" y="675389"/>
            <a:ext cx="638175" cy="35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23142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/>
            </a:r>
            <a:br>
              <a:rPr lang="es-MX" dirty="0"/>
            </a:br>
            <a:r>
              <a:rPr lang="es-MX" dirty="0"/>
              <a:t>SANEAMIENTOS BÁSICOS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2711303"/>
            <a:ext cx="3980908" cy="3330722"/>
          </a:xfrm>
        </p:spPr>
      </p:pic>
      <p:pic>
        <p:nvPicPr>
          <p:cNvPr id="6" name="Imagen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6808" y="675389"/>
            <a:ext cx="1419225" cy="41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4767" y="675389"/>
            <a:ext cx="638175" cy="35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242" y="609600"/>
            <a:ext cx="1016000" cy="4857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668" y="609600"/>
            <a:ext cx="1335026" cy="485775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25883" y="608713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2364" y="2711303"/>
            <a:ext cx="4274287" cy="333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4517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/>
            </a:r>
            <a:br>
              <a:rPr lang="es-MX" dirty="0"/>
            </a:br>
            <a:r>
              <a:rPr lang="es-MX" dirty="0"/>
              <a:t>SANEAMIENTO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6" y="2160588"/>
            <a:ext cx="4298702" cy="3881437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587" y="2160588"/>
            <a:ext cx="4053416" cy="3881437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53965" y="566404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6808" y="675389"/>
            <a:ext cx="1419225" cy="41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4767" y="675389"/>
            <a:ext cx="638175" cy="35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2242" y="609600"/>
            <a:ext cx="1016000" cy="4857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8668" y="609600"/>
            <a:ext cx="1335026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9833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/>
            </a:r>
            <a:br>
              <a:rPr lang="es-MX" dirty="0"/>
            </a:br>
            <a:r>
              <a:rPr lang="es-MX" dirty="0"/>
              <a:t>INFORMACIÓN EN SALUD VISIBLE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807285"/>
            <a:ext cx="8596668" cy="4464266"/>
          </a:xfrm>
        </p:spPr>
        <p:txBody>
          <a:bodyPr/>
          <a:lstStyle/>
          <a:p>
            <a:pPr marL="0" indent="0" algn="ctr">
              <a:buNone/>
            </a:pPr>
            <a:r>
              <a:rPr lang="es-MX" dirty="0"/>
              <a:t>    ANTES                                                                DESPUÉS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26" y="2441986"/>
            <a:ext cx="4182914" cy="382956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526" y="2441986"/>
            <a:ext cx="3987209" cy="3829565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3985" y="527973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1225" y="661323"/>
            <a:ext cx="14192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2242" y="584791"/>
            <a:ext cx="1016000" cy="42895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1096" y="527972"/>
            <a:ext cx="1335026" cy="485775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04767" y="661323"/>
            <a:ext cx="638175" cy="27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12964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1875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/>
              <a:t/>
            </a:r>
            <a:br>
              <a:rPr lang="es-MX" dirty="0"/>
            </a:br>
            <a:r>
              <a:rPr lang="es-MX" dirty="0"/>
              <a:t>SERVICIOS SANITARIOS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616149"/>
            <a:ext cx="8596668" cy="4425213"/>
          </a:xfrm>
        </p:spPr>
        <p:txBody>
          <a:bodyPr/>
          <a:lstStyle/>
          <a:p>
            <a:pPr marL="0" indent="0" algn="ctr">
              <a:buNone/>
            </a:pPr>
            <a:r>
              <a:rPr lang="es-MX" dirty="0"/>
              <a:t>ANTES                                                        DESPUÉS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10" y="1967024"/>
            <a:ext cx="4295554" cy="39553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49382" y="1997716"/>
            <a:ext cx="3955312" cy="3893928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334" y="666635"/>
            <a:ext cx="14192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5442" y="527971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2242" y="584791"/>
            <a:ext cx="1016000" cy="42895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1096" y="527972"/>
            <a:ext cx="1335026" cy="485775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04767" y="661323"/>
            <a:ext cx="638175" cy="25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41190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21488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/>
              <a:t/>
            </a:r>
            <a:br>
              <a:rPr lang="es-MX" dirty="0"/>
            </a:br>
            <a:r>
              <a:rPr lang="es-MX" dirty="0"/>
              <a:t>INFORMACIÓN EN SALUD VISIBLE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753497"/>
            <a:ext cx="8596668" cy="4546536"/>
          </a:xfrm>
        </p:spPr>
        <p:txBody>
          <a:bodyPr/>
          <a:lstStyle/>
          <a:p>
            <a:pPr marL="0" indent="0" algn="ctr">
              <a:buNone/>
            </a:pPr>
            <a:r>
              <a:rPr lang="es-MX" dirty="0"/>
              <a:t>ANTES                                                            DESPUÉS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286000"/>
            <a:ext cx="4160480" cy="37553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21766" y="2089128"/>
            <a:ext cx="3755362" cy="4149109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334" y="661321"/>
            <a:ext cx="14192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60179" y="527971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2242" y="584791"/>
            <a:ext cx="1016000" cy="42895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1096" y="527972"/>
            <a:ext cx="1335026" cy="485775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04767" y="661323"/>
            <a:ext cx="638175" cy="25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07087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/>
            </a:r>
            <a:br>
              <a:rPr lang="es-MX" dirty="0"/>
            </a:br>
            <a:r>
              <a:rPr lang="es-MX" dirty="0"/>
              <a:t>VENTA DE ALIMENTOS</a:t>
            </a:r>
            <a:br>
              <a:rPr lang="es-MX" dirty="0"/>
            </a:b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2086160"/>
            <a:ext cx="4213643" cy="3881437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321" y="2086161"/>
            <a:ext cx="4074682" cy="3881436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334" y="661321"/>
            <a:ext cx="14192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4767" y="661323"/>
            <a:ext cx="638175" cy="25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2242" y="584791"/>
            <a:ext cx="1016000" cy="42895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1096" y="527972"/>
            <a:ext cx="1335026" cy="485775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60179" y="527971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47232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52454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/>
              <a:t/>
            </a:r>
            <a:br>
              <a:rPr lang="es-MX" dirty="0"/>
            </a:br>
            <a:r>
              <a:rPr lang="es-MX" dirty="0"/>
              <a:t/>
            </a:r>
            <a:br>
              <a:rPr lang="es-MX" dirty="0"/>
            </a:br>
            <a:r>
              <a:rPr lang="es-MX" dirty="0"/>
              <a:t>DELEGACIÓN CUAJIMALPA DE MORELOS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es-MX" dirty="0"/>
          </a:p>
          <a:p>
            <a:pPr marL="0" indent="0" algn="just">
              <a:buNone/>
            </a:pPr>
            <a:r>
              <a:rPr lang="es-MX" sz="2000" dirty="0"/>
              <a:t>CUAJIMALPA DEBE SU NOMBRE AL VOCABLO NÁHUATL</a:t>
            </a:r>
          </a:p>
          <a:p>
            <a:pPr marL="0" indent="0" algn="just">
              <a:buNone/>
            </a:pPr>
            <a:r>
              <a:rPr lang="es-MX" sz="2000" dirty="0"/>
              <a:t>CUAUHXIMALPAN QUE SIGNIFICA ASERRADERO. FUE CONSIDERADA COMO</a:t>
            </a:r>
          </a:p>
          <a:p>
            <a:pPr marL="0" indent="0" algn="just">
              <a:buNone/>
            </a:pPr>
            <a:r>
              <a:rPr lang="es-MX" sz="2000" dirty="0"/>
              <a:t>MUNICIPIO HASTA 1929 CONVIRTIENDOSE EN DELEGACIÓN.</a:t>
            </a:r>
          </a:p>
          <a:p>
            <a:pPr marL="0" indent="0" algn="just">
              <a:buNone/>
            </a:pPr>
            <a:r>
              <a:rPr lang="es-MX" sz="2000" dirty="0"/>
              <a:t>LA DELEGACIÓN CUAJIMALPA ALBERGA 192,907 HABITANTES.</a:t>
            </a:r>
          </a:p>
          <a:p>
            <a:pPr marL="0" indent="0" algn="just">
              <a:buNone/>
            </a:pPr>
            <a:r>
              <a:rPr lang="es-MX" sz="2000" dirty="0"/>
              <a:t>CUENTA CON TRES MERCADOS PRINCIPALES:</a:t>
            </a:r>
          </a:p>
          <a:p>
            <a:pPr algn="just"/>
            <a:r>
              <a:rPr lang="es-MX" sz="2000" dirty="0"/>
              <a:t>MERCADO CUAJIMALPA,  </a:t>
            </a:r>
          </a:p>
          <a:p>
            <a:pPr algn="just"/>
            <a:r>
              <a:rPr lang="es-MX" sz="2000" dirty="0"/>
              <a:t>MERCADO ROSA TORRES  Y </a:t>
            </a:r>
          </a:p>
          <a:p>
            <a:pPr algn="just"/>
            <a:r>
              <a:rPr lang="es-MX" sz="2000" dirty="0"/>
              <a:t>MERCADO CONTADERO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437" y="2966485"/>
            <a:ext cx="1097565" cy="1573617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2731" y="732871"/>
            <a:ext cx="14192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719" y="599521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2875" y="732871"/>
            <a:ext cx="1016000" cy="3524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5888" y="732872"/>
            <a:ext cx="1307806" cy="352424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26193" y="694771"/>
            <a:ext cx="6381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91321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/>
            </a:r>
            <a:br>
              <a:rPr lang="es-MX" dirty="0"/>
            </a:br>
            <a:r>
              <a:rPr lang="es-MX" dirty="0"/>
              <a:t>CAPACITACIÓN</a:t>
            </a:r>
          </a:p>
        </p:txBody>
      </p:sp>
      <p:pic>
        <p:nvPicPr>
          <p:cNvPr id="4" name="Picture 2" descr="F:\FOTOS MAGI\20150806_1755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334" y="2228864"/>
            <a:ext cx="4415661" cy="3744884"/>
          </a:xfrm>
          <a:prstGeom prst="rect">
            <a:avLst/>
          </a:prstGeom>
          <a:noFill/>
        </p:spPr>
      </p:pic>
      <p:pic>
        <p:nvPicPr>
          <p:cNvPr id="6" name="Imagen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334" y="661321"/>
            <a:ext cx="14192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242" y="584791"/>
            <a:ext cx="1016000" cy="4289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1096" y="527972"/>
            <a:ext cx="1335026" cy="485775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60179" y="527971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F:\FOTOS MAGI\20150806_175532.jpg"/>
          <p:cNvPicPr>
            <a:picLocks noChangeAspect="1" noChangeArrowheads="1"/>
          </p:cNvPicPr>
          <p:nvPr/>
        </p:nvPicPr>
        <p:blipFill rotWithShape="1">
          <a:blip r:embed="rId7" cstate="print"/>
          <a:srcRect r="9829"/>
          <a:stretch/>
        </p:blipFill>
        <p:spPr bwMode="auto">
          <a:xfrm>
            <a:off x="5326912" y="2228864"/>
            <a:ext cx="4423144" cy="3744884"/>
          </a:xfrm>
          <a:prstGeom prst="rect">
            <a:avLst/>
          </a:prstGeom>
          <a:noFill/>
        </p:spPr>
      </p:pic>
      <p:pic>
        <p:nvPicPr>
          <p:cNvPr id="11" name="Imagen 10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04767" y="661323"/>
            <a:ext cx="638175" cy="25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1256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4706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/>
              <a:t/>
            </a:r>
            <a:br>
              <a:rPr lang="es-MX" dirty="0"/>
            </a:br>
            <a:r>
              <a:rPr lang="es-MX" dirty="0"/>
              <a:t>SEÑALIZACIÓN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89985" y="1437055"/>
            <a:ext cx="8596668" cy="4308255"/>
          </a:xfrm>
        </p:spPr>
        <p:txBody>
          <a:bodyPr/>
          <a:lstStyle/>
          <a:p>
            <a:pPr marL="0" indent="0" algn="ctr">
              <a:buNone/>
            </a:pPr>
            <a:endParaRPr lang="es-MX" dirty="0"/>
          </a:p>
          <a:p>
            <a:pPr marL="0" indent="0" algn="ctr">
              <a:buNone/>
            </a:pPr>
            <a:r>
              <a:rPr lang="es-MX" dirty="0"/>
              <a:t>ANTES                                                        DESPUÉS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09" y="2190307"/>
            <a:ext cx="4231758" cy="37213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749" y="2190307"/>
            <a:ext cx="4212904" cy="3721397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334" y="717806"/>
            <a:ext cx="14192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40502" y="526640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906" y="641275"/>
            <a:ext cx="1016000" cy="42895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0691" y="515124"/>
            <a:ext cx="1335026" cy="485775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04767" y="717805"/>
            <a:ext cx="638175" cy="28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91371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/>
            </a:r>
            <a:br>
              <a:rPr lang="es-MX" dirty="0"/>
            </a:br>
            <a:r>
              <a:rPr lang="es-MX" dirty="0"/>
              <a:t>JORNADAS DE SALUD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2160588"/>
            <a:ext cx="4128582" cy="3881437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099" y="2160588"/>
            <a:ext cx="4212904" cy="3881437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334" y="775401"/>
            <a:ext cx="14192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40502" y="578199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906" y="641275"/>
            <a:ext cx="1016000" cy="42895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0691" y="641275"/>
            <a:ext cx="1335026" cy="359624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04767" y="775401"/>
            <a:ext cx="638175" cy="288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23981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/>
            </a:r>
            <a:br>
              <a:rPr lang="es-MX" dirty="0"/>
            </a:br>
            <a:r>
              <a:rPr lang="es-MX" dirty="0"/>
              <a:t>JORNADAS DE LIMPIEZA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2166779"/>
            <a:ext cx="4553886" cy="386905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136" y="2166780"/>
            <a:ext cx="3808866" cy="3869054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334" y="775401"/>
            <a:ext cx="14192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906" y="609600"/>
            <a:ext cx="1016000" cy="46428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0691" y="641275"/>
            <a:ext cx="1335026" cy="359624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40502" y="578199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04767" y="775401"/>
            <a:ext cx="638175" cy="288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684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/>
            </a:r>
            <a:br>
              <a:rPr lang="es-MX" dirty="0"/>
            </a:br>
            <a:r>
              <a:rPr lang="es-MX" dirty="0"/>
              <a:t>RED DE MERCADOS SALUDABLES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690577"/>
            <a:ext cx="8596668" cy="43507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MX" sz="9600" dirty="0"/>
          </a:p>
          <a:p>
            <a:pPr marL="0" indent="0" algn="ctr">
              <a:buNone/>
            </a:pPr>
            <a:r>
              <a:rPr lang="es-MX" sz="9600" dirty="0"/>
              <a:t>GRACIAS</a:t>
            </a:r>
          </a:p>
        </p:txBody>
      </p:sp>
      <p:pic>
        <p:nvPicPr>
          <p:cNvPr id="4" name="Imagen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8676" y="648474"/>
            <a:ext cx="14192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8109" y="584456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906" y="641275"/>
            <a:ext cx="1016000" cy="3596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691" y="641275"/>
            <a:ext cx="1335026" cy="359624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9853" y="639057"/>
            <a:ext cx="638175" cy="288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29801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/>
            </a:r>
            <a:br>
              <a:rPr lang="es-MX" dirty="0"/>
            </a:br>
            <a:r>
              <a:rPr lang="es-MX" dirty="0"/>
              <a:t/>
            </a:r>
            <a:br>
              <a:rPr lang="es-MX" dirty="0"/>
            </a:br>
            <a:r>
              <a:rPr lang="es-MX" dirty="0"/>
              <a:t>RED DE MERCADOS POR LA SALUD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9265" y="2103500"/>
            <a:ext cx="2721934" cy="194354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08" y="2402958"/>
            <a:ext cx="3226640" cy="2303297"/>
          </a:xfrm>
          <a:prstGeom prst="rect">
            <a:avLst/>
          </a:prstGeom>
        </p:spPr>
      </p:pic>
      <p:pic>
        <p:nvPicPr>
          <p:cNvPr id="6" name="11 Imagen" descr="C:\Users\LupisTrupis\Desktop\Mercado Cuajimalpa\Fotos mercado\20150911_1454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4948" y="4019107"/>
            <a:ext cx="3221666" cy="238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0322" y="817931"/>
            <a:ext cx="14192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73482" y="609600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2875" y="732871"/>
            <a:ext cx="1016000" cy="3524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5888" y="732872"/>
            <a:ext cx="1307806" cy="352424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47680" y="817930"/>
            <a:ext cx="638175" cy="35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02149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58037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/>
              <a:t/>
            </a:r>
            <a:br>
              <a:rPr lang="es-MX" dirty="0"/>
            </a:br>
            <a:r>
              <a:rPr lang="es-MX" dirty="0"/>
              <a:t/>
            </a:r>
            <a:br>
              <a:rPr lang="es-MX" dirty="0"/>
            </a:br>
            <a:r>
              <a:rPr lang="es-MX" dirty="0"/>
              <a:t>PROBLEMÁTICA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2160589"/>
            <a:ext cx="6608911" cy="388077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MX" dirty="0"/>
              <a:t>Los mercados son por excelencia los lugares en dónde la población adquiere alimentos preparados y no preparados, por tal motivo los locatarios deben contar con:</a:t>
            </a:r>
          </a:p>
          <a:p>
            <a:pPr marL="0" indent="0" algn="just">
              <a:buNone/>
            </a:pPr>
            <a:endParaRPr lang="es-MX" dirty="0"/>
          </a:p>
          <a:p>
            <a:pPr algn="just">
              <a:buFont typeface="Wingdings" panose="05000000000000000000" pitchFamily="2" charset="2"/>
              <a:buChar char="v"/>
            </a:pPr>
            <a:r>
              <a:rPr lang="es-MX" dirty="0"/>
              <a:t>LA INFRAESTRUCTURA FÍSICA Y CAPACITACIÓN SANITARIA SUFICIENTE.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MX" dirty="0"/>
              <a:t>HÁBITOS DE LIMPIEZA E HIGIENE.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MX" dirty="0"/>
              <a:t>CONOCIMIENTO EN TEMAS DE SALUD (ADECUADO LAVADO DE MANOS E HIGIENE PERSONAL, BOTIQUÍN DE PRIMEROS AUXILIOS).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MX" dirty="0"/>
              <a:t>CONTAR CON INFORMACIÓN DE SALUD VISIBLE.</a:t>
            </a:r>
          </a:p>
          <a:p>
            <a:pPr marL="0" indent="0">
              <a:buNone/>
            </a:pPr>
            <a:r>
              <a:rPr lang="es-MX" dirty="0"/>
              <a:t> </a:t>
            </a:r>
          </a:p>
        </p:txBody>
      </p:sp>
      <p:pic>
        <p:nvPicPr>
          <p:cNvPr id="4" name="Imagen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9045" y="659919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1345" y="793269"/>
            <a:ext cx="14192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875" y="732871"/>
            <a:ext cx="1016000" cy="3524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5888" y="732872"/>
            <a:ext cx="1307806" cy="352424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93475" y="793268"/>
            <a:ext cx="638175" cy="35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5101" y="2195554"/>
            <a:ext cx="4251960" cy="333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3708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/>
            </a:r>
            <a:br>
              <a:rPr lang="es-MX" dirty="0"/>
            </a:br>
            <a:r>
              <a:rPr lang="es-MX" dirty="0"/>
              <a:t>OBJETIVO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MX" sz="2000" dirty="0"/>
              <a:t>CREAR UNA RED DE MERCADOS SALUDABLES PARA </a:t>
            </a:r>
          </a:p>
          <a:p>
            <a:pPr marL="0" indent="0" algn="just">
              <a:buNone/>
            </a:pPr>
            <a:r>
              <a:rPr lang="es-MX" sz="2000" dirty="0"/>
              <a:t>     OFRECER A LA POBLACIÓN Y A LOS </a:t>
            </a:r>
          </a:p>
          <a:p>
            <a:pPr marL="0" indent="0" algn="just">
              <a:buNone/>
            </a:pPr>
            <a:r>
              <a:rPr lang="es-MX" sz="2000" dirty="0"/>
              <a:t>     LOCATARIOS UN ENTORNO HIGIÉNICO, SEGURO Y FAVORECEDOR </a:t>
            </a:r>
          </a:p>
          <a:p>
            <a:pPr marL="0" indent="0" algn="just">
              <a:buNone/>
            </a:pPr>
            <a:r>
              <a:rPr lang="es-MX" sz="2000" dirty="0"/>
              <a:t>     DE LA SALUD.</a:t>
            </a:r>
          </a:p>
        </p:txBody>
      </p:sp>
      <p:pic>
        <p:nvPicPr>
          <p:cNvPr id="4" name="Imagen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1465" y="955859"/>
            <a:ext cx="14192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3353" y="784225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875" y="784225"/>
            <a:ext cx="1016000" cy="4857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5888" y="732872"/>
            <a:ext cx="1307806" cy="53712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465" y="3838353"/>
            <a:ext cx="7202563" cy="2732568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20690" y="930182"/>
            <a:ext cx="638175" cy="35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ector recto 14"/>
          <p:cNvCxnSpPr/>
          <p:nvPr/>
        </p:nvCxnSpPr>
        <p:spPr>
          <a:xfrm flipV="1">
            <a:off x="3955312" y="4253023"/>
            <a:ext cx="1881962" cy="20946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61650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/>
            </a:r>
            <a:br>
              <a:rPr lang="es-MX" dirty="0"/>
            </a:br>
            <a:r>
              <a:rPr lang="es-MX" dirty="0"/>
              <a:t/>
            </a:r>
            <a:br>
              <a:rPr lang="es-MX" dirty="0"/>
            </a:br>
            <a:r>
              <a:rPr lang="es-MX" dirty="0"/>
              <a:t>ACCIONES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2160589"/>
            <a:ext cx="6924945" cy="38807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s-MX" dirty="0"/>
          </a:p>
          <a:p>
            <a:pPr algn="ctr">
              <a:buFont typeface="Wingdings" panose="05000000000000000000" pitchFamily="2" charset="2"/>
              <a:buChar char="v"/>
            </a:pPr>
            <a:r>
              <a:rPr lang="es-MX" sz="2400" dirty="0"/>
              <a:t>DELEGACIÓN CUAJIMALPA: PROGRAMAS DE LIMPIEZA,DESINFECCIÓN,</a:t>
            </a:r>
          </a:p>
          <a:p>
            <a:pPr marL="0" indent="0" algn="ctr">
              <a:buNone/>
            </a:pPr>
            <a:r>
              <a:rPr lang="es-MX" sz="2400" dirty="0"/>
              <a:t>FUMIGACIÓN, PROTECCIÓN CIVIL. REPARACIONES DE COLADERAS AZULEJO </a:t>
            </a:r>
          </a:p>
          <a:p>
            <a:pPr marL="0" indent="0" algn="ctr">
              <a:buNone/>
            </a:pPr>
            <a:r>
              <a:rPr lang="es-MX" sz="2400" dirty="0"/>
              <a:t>Y PINTURA.</a:t>
            </a:r>
          </a:p>
          <a:p>
            <a:pPr marL="0" indent="0">
              <a:buNone/>
            </a:pPr>
            <a:endParaRPr lang="es-MX" sz="2400" dirty="0"/>
          </a:p>
          <a:p>
            <a:pPr algn="ctr">
              <a:buFont typeface="Wingdings" panose="05000000000000000000" pitchFamily="2" charset="2"/>
              <a:buChar char="v"/>
            </a:pPr>
            <a:r>
              <a:rPr lang="es-MX" sz="2400" dirty="0"/>
              <a:t>LOCATARIOS: PARTICIPACIÓN EN JORNADAS DE LIMPIEZA Y </a:t>
            </a:r>
          </a:p>
          <a:p>
            <a:pPr marL="0" indent="0" algn="ctr">
              <a:buNone/>
            </a:pPr>
            <a:r>
              <a:rPr lang="es-MX" sz="2400" dirty="0"/>
              <a:t>EN CURSOS DE CAPACITACIÓN.</a:t>
            </a:r>
          </a:p>
          <a:p>
            <a:pPr marL="0" indent="0">
              <a:buNone/>
            </a:pPr>
            <a:endParaRPr lang="es-MX" sz="2400" dirty="0"/>
          </a:p>
          <a:p>
            <a:pPr marL="0" indent="0" algn="ctr">
              <a:buNone/>
            </a:pPr>
            <a:endParaRPr lang="es-MX" sz="2400" dirty="0"/>
          </a:p>
          <a:p>
            <a:endParaRPr lang="es-MX" dirty="0"/>
          </a:p>
        </p:txBody>
      </p:sp>
      <p:pic>
        <p:nvPicPr>
          <p:cNvPr id="4" name="Imagen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7148" y="784223"/>
            <a:ext cx="1333500" cy="47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611" y="852506"/>
            <a:ext cx="1419225" cy="40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875" y="784225"/>
            <a:ext cx="1016000" cy="4857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5888" y="784224"/>
            <a:ext cx="1307806" cy="475771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74180" y="845895"/>
            <a:ext cx="638175" cy="35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3892" y="1285554"/>
            <a:ext cx="3940072" cy="295505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3892" y="3626981"/>
            <a:ext cx="3940072" cy="309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7428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206" y="691977"/>
            <a:ext cx="2604975" cy="33891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129" y="4728896"/>
            <a:ext cx="3094074" cy="1905818"/>
          </a:xfrm>
          <a:prstGeom prst="rect">
            <a:avLst/>
          </a:prstGeom>
        </p:spPr>
      </p:pic>
      <p:pic>
        <p:nvPicPr>
          <p:cNvPr id="9" name="Marcador de contenid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181" y="691976"/>
            <a:ext cx="3274828" cy="338919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043783" y="3282589"/>
            <a:ext cx="1291425" cy="1637410"/>
          </a:xfrm>
          <a:prstGeom prst="rect">
            <a:avLst/>
          </a:prstGeom>
        </p:spPr>
      </p:pic>
      <p:pic>
        <p:nvPicPr>
          <p:cNvPr id="11" name="Picture 4" descr="F:\FOTOS MAGI\20150806_175532.jpg"/>
          <p:cNvPicPr>
            <a:picLocks noChangeAspect="1" noChangeArrowheads="1"/>
          </p:cNvPicPr>
          <p:nvPr/>
        </p:nvPicPr>
        <p:blipFill rotWithShape="1">
          <a:blip r:embed="rId6" cstate="print"/>
          <a:srcRect r="9829"/>
          <a:stretch/>
        </p:blipFill>
        <p:spPr bwMode="auto">
          <a:xfrm>
            <a:off x="8091378" y="4081171"/>
            <a:ext cx="2296632" cy="2553543"/>
          </a:xfrm>
          <a:prstGeom prst="rect">
            <a:avLst/>
          </a:prstGeom>
          <a:noFill/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8202" y="4058179"/>
            <a:ext cx="3583175" cy="257653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4123" y="691976"/>
            <a:ext cx="3094080" cy="273170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489852" y="3366066"/>
            <a:ext cx="1305210" cy="145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1179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/>
            </a:r>
            <a:br>
              <a:rPr lang="es-MX" dirty="0"/>
            </a:br>
            <a:r>
              <a:rPr lang="es-MX" dirty="0"/>
              <a:t/>
            </a:r>
            <a:br>
              <a:rPr lang="es-MX" dirty="0"/>
            </a:br>
            <a:r>
              <a:rPr lang="es-MX" dirty="0"/>
              <a:t>ACCIONES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2160589"/>
            <a:ext cx="6924945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dirty="0"/>
          </a:p>
          <a:p>
            <a:pPr algn="ctr">
              <a:buFont typeface="Wingdings" panose="05000000000000000000" pitchFamily="2" charset="2"/>
              <a:buChar char="v"/>
            </a:pPr>
            <a:r>
              <a:rPr lang="es-MX" sz="2400" dirty="0"/>
              <a:t>JURISDICCIÓN SANITARIA CUAJIMALPA: CAPACITACIÓN A LOCATARIOS,ORGANIZACIÓN</a:t>
            </a:r>
          </a:p>
          <a:p>
            <a:pPr marL="0" indent="0" algn="ctr">
              <a:buNone/>
            </a:pPr>
            <a:r>
              <a:rPr lang="es-MX" sz="2400" dirty="0"/>
              <a:t>Y PARTICIPACIÓN EN JORNADAS DE SALUD</a:t>
            </a:r>
          </a:p>
          <a:p>
            <a:endParaRPr lang="es-MX" dirty="0"/>
          </a:p>
        </p:txBody>
      </p:sp>
      <p:pic>
        <p:nvPicPr>
          <p:cNvPr id="4" name="Imagen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7148" y="784223"/>
            <a:ext cx="1333500" cy="47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611" y="852506"/>
            <a:ext cx="1419225" cy="40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875" y="784225"/>
            <a:ext cx="1016000" cy="4857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5888" y="784224"/>
            <a:ext cx="1307806" cy="475771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74180" y="845895"/>
            <a:ext cx="638175" cy="35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768944" y="3941228"/>
            <a:ext cx="2441764" cy="3009015"/>
          </a:xfrm>
          <a:prstGeom prst="rect">
            <a:avLst/>
          </a:prstGeom>
        </p:spPr>
      </p:pic>
      <p:pic>
        <p:nvPicPr>
          <p:cNvPr id="11" name="Picture 4" descr="F:\FOTOS MAGI\20150806_175532.jpg"/>
          <p:cNvPicPr>
            <a:picLocks noChangeAspect="1" noChangeArrowheads="1"/>
          </p:cNvPicPr>
          <p:nvPr/>
        </p:nvPicPr>
        <p:blipFill rotWithShape="1">
          <a:blip r:embed="rId8" cstate="print"/>
          <a:srcRect r="9829"/>
          <a:stretch/>
        </p:blipFill>
        <p:spPr bwMode="auto">
          <a:xfrm>
            <a:off x="7485320" y="1930400"/>
            <a:ext cx="3009015" cy="22944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96897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/>
            </a:r>
            <a:br>
              <a:rPr lang="es-MX" dirty="0"/>
            </a:br>
            <a:r>
              <a:rPr lang="es-MX" dirty="0"/>
              <a:t>CRITERIOS DE CERTIFICACIÓN DE MERCADO FAVORABLE A LA SALUD</a:t>
            </a:r>
          </a:p>
        </p:txBody>
      </p:sp>
      <p:pic>
        <p:nvPicPr>
          <p:cNvPr id="4" name="Imagen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8815" y="691117"/>
            <a:ext cx="141922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8683" y="609600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242" y="609600"/>
            <a:ext cx="1016000" cy="4857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5888" y="609600"/>
            <a:ext cx="1307806" cy="485775"/>
          </a:xfrm>
          <a:prstGeom prst="rect">
            <a:avLst/>
          </a:prstGeom>
        </p:spPr>
      </p:pic>
      <p:graphicFrame>
        <p:nvGraphicFramePr>
          <p:cNvPr id="11" name="Marcador de contenido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40199334"/>
              </p:ext>
            </p:extLst>
          </p:nvPr>
        </p:nvGraphicFramePr>
        <p:xfrm>
          <a:off x="677863" y="2160588"/>
          <a:ext cx="5563449" cy="4066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3449">
                  <a:extLst>
                    <a:ext uri="{9D8B030D-6E8A-4147-A177-3AD203B41FA5}">
                      <a16:colId xmlns:a16="http://schemas.microsoft.com/office/drawing/2014/main" xmlns="" val="984956652"/>
                    </a:ext>
                  </a:extLst>
                </a:gridCol>
              </a:tblGrid>
              <a:tr h="578082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s-MX" dirty="0"/>
                        <a:t> MARCACIÓN DE CRITERIO CUMPLIDO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8111897"/>
                  </a:ext>
                </a:extLst>
              </a:tr>
              <a:tr h="578082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s-MX" dirty="0"/>
                        <a:t> INFRAESTRUCTURA</a:t>
                      </a:r>
                      <a:r>
                        <a:rPr lang="es-MX" baseline="0" dirty="0"/>
                        <a:t> Y SANEAMIENTO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70684827"/>
                  </a:ext>
                </a:extLst>
              </a:tr>
              <a:tr h="578082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s-MX" dirty="0"/>
                        <a:t> SANEAMIENTO BÁSICO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70878351"/>
                  </a:ext>
                </a:extLst>
              </a:tr>
              <a:tr h="598338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s-MX" baseline="0" dirty="0"/>
                        <a:t> ADECUADO MANEJO DE RESIDUOS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5561528"/>
                  </a:ext>
                </a:extLst>
              </a:tr>
              <a:tr h="578082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s-MX" dirty="0"/>
                        <a:t> SERVICIOS SANITARIOS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2529274"/>
                  </a:ext>
                </a:extLst>
              </a:tr>
              <a:tr h="578082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s-MX" dirty="0"/>
                        <a:t> CONTROL DE PLAGAS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2307951"/>
                  </a:ext>
                </a:extLst>
              </a:tr>
              <a:tr h="578082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s-MX" dirty="0"/>
                        <a:t> ESPACIOS LIBRES DE CRIADEROS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73509161"/>
                  </a:ext>
                </a:extLst>
              </a:tr>
            </a:tbl>
          </a:graphicData>
        </a:graphic>
      </p:graphicFrame>
      <p:pic>
        <p:nvPicPr>
          <p:cNvPr id="8" name="Imagen 7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03941" y="676274"/>
            <a:ext cx="638175" cy="35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9880" y="2190306"/>
            <a:ext cx="4580000" cy="455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439721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683</TotalTime>
  <Words>302</Words>
  <Application>Microsoft Office PowerPoint</Application>
  <PresentationFormat>Personalizado</PresentationFormat>
  <Paragraphs>89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Faceta</vt:lpstr>
      <vt:lpstr>RED DE MERCADOS POR LA SALUD</vt:lpstr>
      <vt:lpstr>  DELEGACIÓN CUAJIMALPA DE MORELOS</vt:lpstr>
      <vt:lpstr>  RED DE MERCADOS POR LA SALUD</vt:lpstr>
      <vt:lpstr>  PROBLEMÁTICA</vt:lpstr>
      <vt:lpstr> OBJETIVO</vt:lpstr>
      <vt:lpstr>  ACCIONES</vt:lpstr>
      <vt:lpstr>Diapositiva 7</vt:lpstr>
      <vt:lpstr>  ACCIONES</vt:lpstr>
      <vt:lpstr> CRITERIOS DE CERTIFICACIÓN DE MERCADO FAVORABLE A LA SALUD</vt:lpstr>
      <vt:lpstr> CRITERIOS DE CERTIFICACIÓN DE MERCADO FAVORABLE A LA SALUD</vt:lpstr>
      <vt:lpstr>  RESULTADOS OBTENIDOS</vt:lpstr>
      <vt:lpstr>Diapositiva 12</vt:lpstr>
      <vt:lpstr> INFRAESTRUCTURA Y SANEAMIENTO</vt:lpstr>
      <vt:lpstr> SANEAMIENTOS BÁSICOS</vt:lpstr>
      <vt:lpstr> SANEAMIENTO</vt:lpstr>
      <vt:lpstr> INFORMACIÓN EN SALUD VISIBLE</vt:lpstr>
      <vt:lpstr> SERVICIOS SANITARIOS</vt:lpstr>
      <vt:lpstr> INFORMACIÓN EN SALUD VISIBLE</vt:lpstr>
      <vt:lpstr> VENTA DE ALIMENTOS </vt:lpstr>
      <vt:lpstr> CAPACITACIÓN</vt:lpstr>
      <vt:lpstr> SEÑALIZACIÓN</vt:lpstr>
      <vt:lpstr> JORNADAS DE SALUD</vt:lpstr>
      <vt:lpstr> JORNADAS DE LIMPIEZA</vt:lpstr>
      <vt:lpstr> RED DE MERCADOS SALUDABLES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DE MERCADOS SALUDABLES</dc:title>
  <dc:creator>Nancy Munoz Prieto</dc:creator>
  <cp:lastModifiedBy>NaviUno</cp:lastModifiedBy>
  <cp:revision>67</cp:revision>
  <cp:lastPrinted>2016-12-01T18:08:43Z</cp:lastPrinted>
  <dcterms:created xsi:type="dcterms:W3CDTF">2016-11-23T17:49:57Z</dcterms:created>
  <dcterms:modified xsi:type="dcterms:W3CDTF">2016-12-02T21:19:52Z</dcterms:modified>
</cp:coreProperties>
</file>